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60" r:id="rId6"/>
    <p:sldId id="280" r:id="rId7"/>
    <p:sldId id="281" r:id="rId8"/>
    <p:sldId id="259" r:id="rId9"/>
    <p:sldId id="261" r:id="rId10"/>
    <p:sldId id="262" r:id="rId11"/>
    <p:sldId id="285" r:id="rId12"/>
    <p:sldId id="286" r:id="rId13"/>
    <p:sldId id="268" r:id="rId14"/>
    <p:sldId id="269" r:id="rId15"/>
    <p:sldId id="270" r:id="rId16"/>
    <p:sldId id="274" r:id="rId17"/>
    <p:sldId id="282" r:id="rId18"/>
    <p:sldId id="275" r:id="rId19"/>
    <p:sldId id="277" r:id="rId20"/>
    <p:sldId id="283" r:id="rId21"/>
    <p:sldId id="284" r:id="rId22"/>
    <p:sldId id="279" r:id="rId23"/>
    <p:sldId id="278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CD0DF8-5FD1-4375-87B9-48387A62F9ED}" type="datetimeFigureOut">
              <a:rPr lang="nl-NL" smtClean="0"/>
              <a:pPr/>
              <a:t>21-11-2011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96EF37-7FC8-4F62-8E10-87AEE1FFCA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Wg1u1bUKNc&amp;feature=related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RNi3YA3GZs&amp;feature=related" TargetMode="External"/><Relationship Id="rId2" Type="http://schemas.openxmlformats.org/officeDocument/2006/relationships/hyperlink" Target="http://www.youtube.com/watch?v=gd0Z4u-hshA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youtube.com/watch?v=8a8mwuY4fAU&amp;NR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rial Black" pitchFamily="34" charset="0"/>
              </a:rPr>
              <a:t>Voeding melkvee</a:t>
            </a:r>
            <a:endParaRPr lang="nl-NL" dirty="0">
              <a:latin typeface="Arial Black" pitchFamily="34" charset="0"/>
            </a:endParaRPr>
          </a:p>
        </p:txBody>
      </p:sp>
      <p:pic>
        <p:nvPicPr>
          <p:cNvPr id="5" name="Afbeelding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76872"/>
            <a:ext cx="54102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0" y="60932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hlinkClick r:id="rId3"/>
              </a:rPr>
              <a:t>werking </a:t>
            </a:r>
            <a:r>
              <a:rPr lang="nl-NL" dirty="0" err="1" smtClean="0">
                <a:hlinkClick r:id="rId3"/>
              </a:rPr>
              <a:t>maagdarmstelsel</a:t>
            </a:r>
            <a:r>
              <a:rPr lang="nl-NL" dirty="0" smtClean="0">
                <a:hlinkClick r:id="rId3"/>
              </a:rPr>
              <a:t> koe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Opname 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0" y="198884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</a:rPr>
              <a:t>Schatting droge stof opname koe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</a:rPr>
              <a:t>Ruwvoeropname = 2,5% van lichaamsgewicht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</a:rPr>
              <a:t>Totale voeropname = 4% van lichaamsgewicht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</a:rPr>
              <a:t>Totale voeropname = ruwvoer + krachtvoer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Opname droge stof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2105025"/>
            <a:ext cx="8972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Opname droge stof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2742" y="2019300"/>
            <a:ext cx="2679378" cy="458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Energiebehoefte melkkoe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9600" dirty="0" smtClean="0">
                <a:latin typeface="Arial" pitchFamily="34" charset="0"/>
                <a:cs typeface="Arial" pitchFamily="34" charset="0"/>
              </a:rPr>
              <a:t>Onderhoud</a:t>
            </a:r>
          </a:p>
          <a:p>
            <a:r>
              <a:rPr lang="nl-NL" sz="9600" dirty="0" smtClean="0">
                <a:latin typeface="Arial" pitchFamily="34" charset="0"/>
                <a:cs typeface="Arial" pitchFamily="34" charset="0"/>
              </a:rPr>
              <a:t>Productie</a:t>
            </a:r>
            <a:endParaRPr lang="nl-NL" sz="9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Energiebehoefte melkkoe onderhoud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NL" sz="5400" dirty="0" smtClean="0">
                <a:latin typeface="Arial" pitchFamily="34" charset="0"/>
                <a:cs typeface="Arial" pitchFamily="34" charset="0"/>
              </a:rPr>
              <a:t>Ongeveer 5000 – 6000 VEM per koe per dag</a:t>
            </a:r>
            <a:endParaRPr lang="nl-NL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Energiebehoefte melkkoe productie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nl-NL" sz="5400" dirty="0" smtClean="0">
                <a:latin typeface="Arial" pitchFamily="34" charset="0"/>
                <a:cs typeface="Arial" pitchFamily="34" charset="0"/>
              </a:rPr>
              <a:t>Ongeveer 450 VEM per kg melk</a:t>
            </a:r>
            <a:endParaRPr lang="nl-NL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Totale droge stof opname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Uitgedrukt in voeropnamecapaciteit per </a:t>
            </a:r>
            <a:r>
              <a:rPr lang="nl-NL" dirty="0" err="1" smtClean="0"/>
              <a:t>verzadigingswaarde-eenheid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Net als bij mens, van het ene soort voedsel zit je eerder vol dan van het andere:</a:t>
            </a:r>
          </a:p>
          <a:p>
            <a:pPr lvl="1"/>
            <a:r>
              <a:rPr lang="nl-NL" dirty="0" smtClean="0"/>
              <a:t>Voorbeeld roggebrood en witte brood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Totale droge stof opname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r>
              <a:rPr lang="nl-NL" dirty="0" smtClean="0"/>
              <a:t>Voeropname capaciteit afhankelijk van:</a:t>
            </a:r>
          </a:p>
          <a:p>
            <a:pPr lvl="1"/>
            <a:r>
              <a:rPr lang="nl-NL" dirty="0" smtClean="0"/>
              <a:t>Lactatieleeftijd</a:t>
            </a:r>
          </a:p>
          <a:p>
            <a:pPr lvl="1"/>
            <a:r>
              <a:rPr lang="nl-NL" dirty="0" smtClean="0"/>
              <a:t>Lactatiedagen</a:t>
            </a:r>
          </a:p>
          <a:p>
            <a:pPr lvl="1"/>
            <a:r>
              <a:rPr lang="nl-NL" dirty="0" smtClean="0"/>
              <a:t>Dagen drachtig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Voeropname capaciteit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Uitgedrukt in </a:t>
            </a:r>
            <a:r>
              <a:rPr lang="nl-NL" dirty="0" err="1" smtClean="0"/>
              <a:t>verzadigingswaarde-eenheid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Voorbeelden verzadigingseenheid:</a:t>
            </a:r>
          </a:p>
          <a:p>
            <a:pPr lvl="1"/>
            <a:r>
              <a:rPr lang="nl-NL" dirty="0" smtClean="0"/>
              <a:t>Snijmaïs	0,8</a:t>
            </a:r>
          </a:p>
          <a:p>
            <a:pPr lvl="1"/>
            <a:r>
              <a:rPr lang="nl-NL" dirty="0" smtClean="0"/>
              <a:t>Tarwestro	4,3</a:t>
            </a:r>
          </a:p>
          <a:p>
            <a:pPr lvl="1"/>
            <a:r>
              <a:rPr lang="nl-NL" dirty="0" smtClean="0"/>
              <a:t>Graskuil	1,08</a:t>
            </a:r>
          </a:p>
          <a:p>
            <a:pPr lvl="1"/>
            <a:r>
              <a:rPr lang="nl-NL" dirty="0" smtClean="0"/>
              <a:t>Vers gras	0,9</a:t>
            </a:r>
          </a:p>
          <a:p>
            <a:pPr lvl="1"/>
            <a:r>
              <a:rPr lang="nl-NL" dirty="0" smtClean="0"/>
              <a:t>Mengvoer	0,34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Verzadigingswaarde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 rantsoen:</a:t>
            </a:r>
          </a:p>
          <a:p>
            <a:pPr lvl="1"/>
            <a:r>
              <a:rPr lang="nl-NL" dirty="0" smtClean="0"/>
              <a:t> 60% kuilgras</a:t>
            </a:r>
          </a:p>
          <a:p>
            <a:pPr lvl="1"/>
            <a:r>
              <a:rPr lang="nl-NL" dirty="0" smtClean="0"/>
              <a:t>40% krachtvoer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VW </a:t>
            </a:r>
            <a:r>
              <a:rPr lang="nl-NL" dirty="0" err="1" smtClean="0"/>
              <a:t>kuilgras-deel</a:t>
            </a:r>
            <a:r>
              <a:rPr lang="nl-NL" dirty="0" smtClean="0"/>
              <a:t> = 60/100 * 1,08 = 0,648</a:t>
            </a:r>
          </a:p>
          <a:p>
            <a:pPr lvl="1"/>
            <a:r>
              <a:rPr lang="nl-NL" dirty="0" smtClean="0"/>
              <a:t>VW </a:t>
            </a:r>
            <a:r>
              <a:rPr lang="nl-NL" dirty="0" err="1" smtClean="0"/>
              <a:t>krachtvoervoerdeel</a:t>
            </a:r>
            <a:r>
              <a:rPr lang="nl-NL" dirty="0" smtClean="0"/>
              <a:t> = 40/100 * 0,34 = 0,136</a:t>
            </a:r>
          </a:p>
          <a:p>
            <a:pPr lvl="1"/>
            <a:r>
              <a:rPr lang="nl-NL" dirty="0" smtClean="0"/>
              <a:t>VW totaal = 0,648 + 0,136 = 0,784 = 0,78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0" y="278092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  <a:hlinkClick r:id="rId2"/>
              </a:rPr>
              <a:t>spijsverteringsstelsel koe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87624" y="4365104"/>
            <a:ext cx="8543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  <a:hlinkClick r:id="rId3"/>
              </a:rPr>
              <a:t>Beweging van de pens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0" y="5805264"/>
            <a:ext cx="1182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  <a:hlinkClick r:id="rId4"/>
              </a:rPr>
              <a:t>fistel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Voeropname capaciteit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Voeropname capaciteit in verzadigingswaarde</a:t>
            </a:r>
          </a:p>
          <a:p>
            <a:pPr>
              <a:buNone/>
            </a:pPr>
            <a:r>
              <a:rPr lang="nl-NL" dirty="0" smtClean="0"/>
              <a:t>van </a:t>
            </a:r>
            <a:r>
              <a:rPr lang="nl-NL" dirty="0" err="1" smtClean="0"/>
              <a:t>lacterende</a:t>
            </a:r>
            <a:r>
              <a:rPr lang="nl-NL" dirty="0" smtClean="0"/>
              <a:t> koeien</a:t>
            </a:r>
          </a:p>
          <a:p>
            <a:pPr>
              <a:buNone/>
            </a:pPr>
            <a:r>
              <a:rPr lang="nl-NL" dirty="0" smtClean="0"/>
              <a:t>			dagen in lactatie</a:t>
            </a:r>
          </a:p>
          <a:p>
            <a:pPr>
              <a:buNone/>
            </a:pPr>
            <a:r>
              <a:rPr lang="nl-NL" dirty="0" err="1" smtClean="0"/>
              <a:t>Lact</a:t>
            </a:r>
            <a:r>
              <a:rPr lang="nl-NL" dirty="0" smtClean="0"/>
              <a:t>. Nr.	1	60	120	180	305</a:t>
            </a:r>
          </a:p>
          <a:p>
            <a:pPr>
              <a:buNone/>
            </a:pPr>
            <a:r>
              <a:rPr lang="nl-NL" dirty="0" smtClean="0"/>
              <a:t>1			8,9	12,7	13,5	14,1	15,0</a:t>
            </a:r>
          </a:p>
          <a:p>
            <a:pPr>
              <a:buNone/>
            </a:pPr>
            <a:r>
              <a:rPr lang="nl-NL" dirty="0" smtClean="0"/>
              <a:t>2			11,4	15,4	15,8	16,0	16,3</a:t>
            </a:r>
          </a:p>
          <a:p>
            <a:pPr>
              <a:buNone/>
            </a:pPr>
            <a:r>
              <a:rPr lang="nl-NL" dirty="0" smtClean="0"/>
              <a:t>3			12,2	16,3	16,5	16,6	16,7</a:t>
            </a:r>
          </a:p>
          <a:p>
            <a:pPr>
              <a:buNone/>
            </a:pPr>
            <a:r>
              <a:rPr lang="nl-NL" dirty="0" smtClean="0"/>
              <a:t>&gt;3		12,5	16,7	16,8	16,8	16,9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Voeropname capaciteit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Voeropname capaciteit in verzadigingswaarde</a:t>
            </a:r>
          </a:p>
          <a:p>
            <a:pPr>
              <a:buNone/>
            </a:pPr>
            <a:r>
              <a:rPr lang="nl-NL" dirty="0" smtClean="0"/>
              <a:t>Van droge koeien</a:t>
            </a:r>
          </a:p>
          <a:p>
            <a:pPr>
              <a:buNone/>
            </a:pPr>
            <a:r>
              <a:rPr lang="nl-NL" dirty="0" smtClean="0"/>
              <a:t>			</a:t>
            </a:r>
          </a:p>
          <a:p>
            <a:pPr>
              <a:buNone/>
            </a:pPr>
            <a:r>
              <a:rPr lang="nl-NL" dirty="0" err="1" smtClean="0"/>
              <a:t>Lact</a:t>
            </a:r>
            <a:r>
              <a:rPr lang="nl-NL" dirty="0" smtClean="0"/>
              <a:t>. Nr.	8</a:t>
            </a:r>
            <a:r>
              <a:rPr lang="nl-NL" baseline="30000" dirty="0" smtClean="0"/>
              <a:t>e</a:t>
            </a:r>
            <a:r>
              <a:rPr lang="nl-NL" dirty="0" smtClean="0"/>
              <a:t> maand dracht	9</a:t>
            </a:r>
            <a:r>
              <a:rPr lang="nl-NL" baseline="30000" dirty="0" smtClean="0"/>
              <a:t>e</a:t>
            </a:r>
            <a:r>
              <a:rPr lang="nl-NL" dirty="0" smtClean="0"/>
              <a:t> maand dr.</a:t>
            </a:r>
          </a:p>
          <a:p>
            <a:pPr>
              <a:buNone/>
            </a:pPr>
            <a:r>
              <a:rPr lang="nl-NL" dirty="0" smtClean="0"/>
              <a:t>1				14,2				13,5</a:t>
            </a:r>
          </a:p>
          <a:p>
            <a:pPr>
              <a:buNone/>
            </a:pPr>
            <a:r>
              <a:rPr lang="nl-NL" dirty="0" smtClean="0"/>
              <a:t>2				15,4				14,4</a:t>
            </a:r>
          </a:p>
          <a:p>
            <a:pPr>
              <a:buNone/>
            </a:pPr>
            <a:r>
              <a:rPr lang="nl-NL" dirty="0" smtClean="0"/>
              <a:t>&gt;2			15,7				14,7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Voeropname capaciteit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Uitgedrukt in </a:t>
            </a:r>
            <a:r>
              <a:rPr lang="nl-NL" dirty="0" err="1" smtClean="0"/>
              <a:t>verzadigingswaarde-eenheid</a:t>
            </a:r>
            <a:r>
              <a:rPr lang="nl-NL" dirty="0" smtClean="0"/>
              <a:t> per dag</a:t>
            </a:r>
          </a:p>
          <a:p>
            <a:endParaRPr lang="nl-NL" dirty="0" smtClean="0"/>
          </a:p>
          <a:p>
            <a:r>
              <a:rPr lang="nl-NL" dirty="0" smtClean="0"/>
              <a:t>Voorbeeld:</a:t>
            </a:r>
          </a:p>
          <a:p>
            <a:pPr lvl="1"/>
            <a:r>
              <a:rPr lang="nl-NL" dirty="0" smtClean="0"/>
              <a:t>Derde lactatie koe ( 3 keer gekalfd)</a:t>
            </a:r>
          </a:p>
          <a:p>
            <a:pPr lvl="1"/>
            <a:r>
              <a:rPr lang="nl-NL" dirty="0" smtClean="0"/>
              <a:t>120 dagen in lactatie</a:t>
            </a:r>
          </a:p>
          <a:p>
            <a:pPr lvl="1"/>
            <a:r>
              <a:rPr lang="nl-NL" dirty="0" smtClean="0"/>
              <a:t>Voeropnamecapaciteit van 16,5 VE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Totale droge stofopname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 rantsoen:</a:t>
            </a:r>
          </a:p>
          <a:p>
            <a:pPr lvl="1"/>
            <a:r>
              <a:rPr lang="nl-NL" dirty="0" smtClean="0"/>
              <a:t> 60% </a:t>
            </a:r>
            <a:r>
              <a:rPr lang="nl-NL" dirty="0" smtClean="0"/>
              <a:t>kuilgras  (0,6 * 1,08) = 0,648</a:t>
            </a:r>
            <a:endParaRPr lang="nl-NL" dirty="0" smtClean="0"/>
          </a:p>
          <a:p>
            <a:pPr lvl="1"/>
            <a:r>
              <a:rPr lang="nl-NL" dirty="0" smtClean="0"/>
              <a:t>40% </a:t>
            </a:r>
            <a:r>
              <a:rPr lang="nl-NL" dirty="0" smtClean="0"/>
              <a:t>mengvoer (0,4 * 0,34) = 0,136</a:t>
            </a:r>
            <a:endParaRPr lang="nl-NL" dirty="0" smtClean="0"/>
          </a:p>
          <a:p>
            <a:pPr lvl="1"/>
            <a:r>
              <a:rPr lang="nl-NL" dirty="0" smtClean="0"/>
              <a:t>VW totaal = 0,648 + 0,136 = 0,784 = 0,78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Totale droge stof opname = 16,5/0,78 = 21,2 kg droge stof per dag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Pens van de koe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354812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4499992" y="2204864"/>
            <a:ext cx="3456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De pens zit aan de linkerkant</a:t>
            </a:r>
          </a:p>
          <a:p>
            <a:r>
              <a:rPr lang="nl-NL" i="1" dirty="0"/>
              <a:t>van de </a:t>
            </a:r>
            <a:r>
              <a:rPr lang="nl-NL" i="1" dirty="0" smtClean="0"/>
              <a:t>koe. </a:t>
            </a:r>
          </a:p>
          <a:p>
            <a:r>
              <a:rPr lang="nl-NL" i="1" dirty="0" smtClean="0"/>
              <a:t>Bij </a:t>
            </a:r>
            <a:r>
              <a:rPr lang="nl-NL" i="1" dirty="0"/>
              <a:t>een hoogproductieve</a:t>
            </a:r>
          </a:p>
          <a:p>
            <a:r>
              <a:rPr lang="nl-NL" i="1" dirty="0" err="1"/>
              <a:t>HF-koe</a:t>
            </a:r>
            <a:r>
              <a:rPr lang="nl-NL" i="1" dirty="0"/>
              <a:t> </a:t>
            </a:r>
            <a:r>
              <a:rPr lang="nl-NL" i="1" dirty="0" smtClean="0"/>
              <a:t>met bijvoorbeeld </a:t>
            </a:r>
            <a:r>
              <a:rPr lang="nl-NL" i="1" dirty="0"/>
              <a:t>40 liter is </a:t>
            </a:r>
            <a:r>
              <a:rPr lang="nl-NL" i="1" dirty="0" smtClean="0"/>
              <a:t>de inhoud </a:t>
            </a:r>
            <a:r>
              <a:rPr lang="nl-NL" i="1" dirty="0"/>
              <a:t>wel 150 - 200 liter.</a:t>
            </a:r>
          </a:p>
          <a:p>
            <a:r>
              <a:rPr lang="nl-NL" i="1" dirty="0"/>
              <a:t>Zo’n koe eet ongeveer 24</a:t>
            </a:r>
          </a:p>
          <a:p>
            <a:r>
              <a:rPr lang="nl-NL" i="1" dirty="0"/>
              <a:t>kilogram droge stof per</a:t>
            </a:r>
          </a:p>
          <a:p>
            <a:r>
              <a:rPr lang="nl-NL" i="1" dirty="0"/>
              <a:t>dag en mest zo’n 40 kilogram</a:t>
            </a:r>
          </a:p>
          <a:p>
            <a:r>
              <a:rPr lang="nl-NL" i="1" dirty="0"/>
              <a:t>of meer.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2204864"/>
            <a:ext cx="83471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Voedermiddel zonder water</a:t>
            </a: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Voorbeeld, snijmaïs met 35% droge stof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1 kg snijmaïs bevat dan 350 gr droge stof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1000gr/ 100 * 35 = 350 gr</a:t>
            </a:r>
          </a:p>
          <a:p>
            <a:pPr lvl="1">
              <a:buFont typeface="Arial" pitchFamily="34" charset="0"/>
              <a:buChar char="•"/>
            </a:pP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Opdracht, koe vreet 80 kg gras met 17% droge</a:t>
            </a: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nl-NL" sz="2800" dirty="0" smtClean="0">
                <a:latin typeface="Arial" pitchFamily="34" charset="0"/>
                <a:cs typeface="Arial" pitchFamily="34" charset="0"/>
              </a:rPr>
              <a:t>	stof, hoeveel droge stof neemt de koe op?</a:t>
            </a: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endParaRPr lang="nl-NL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2204864"/>
            <a:ext cx="68980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Opname koe is 80 kg</a:t>
            </a:r>
          </a:p>
          <a:p>
            <a:pPr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Droge stof percentage 17%</a:t>
            </a:r>
          </a:p>
          <a:p>
            <a:pPr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Droge stof opname 17/100 </a:t>
            </a:r>
            <a:r>
              <a:rPr lang="nl-NL" sz="2800" smtClean="0">
                <a:latin typeface="Arial" pitchFamily="34" charset="0"/>
                <a:cs typeface="Arial" pitchFamily="34" charset="0"/>
              </a:rPr>
              <a:t>* 80 = 13,6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kg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2204864"/>
            <a:ext cx="80506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Opdracht, kuilgras met 43% droge stof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Koe vreet 32 kg van dit kuilgras.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Hoeveel kg droge stof kuilgras eet de koe.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67544" y="2204864"/>
            <a:ext cx="68980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Opname koe is 32 kg</a:t>
            </a:r>
          </a:p>
          <a:p>
            <a:pPr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Droge stof percentage 43%</a:t>
            </a:r>
          </a:p>
          <a:p>
            <a:pPr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Droge stof opname 43/100 * 32 = 13,8 kg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39552" y="2204864"/>
            <a:ext cx="85699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Stel je vult een </a:t>
            </a:r>
            <a:r>
              <a:rPr lang="nl-NL" sz="2800" dirty="0" err="1" smtClean="0">
                <a:latin typeface="Arial" pitchFamily="34" charset="0"/>
                <a:cs typeface="Arial" pitchFamily="34" charset="0"/>
              </a:rPr>
              <a:t>voermengwagen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 met snijmaïs</a:t>
            </a:r>
          </a:p>
          <a:p>
            <a:pPr lvl="2"/>
            <a:r>
              <a:rPr lang="nl-NL" sz="2800" dirty="0" smtClean="0">
                <a:latin typeface="Arial" pitchFamily="34" charset="0"/>
                <a:cs typeface="Arial" pitchFamily="34" charset="0"/>
              </a:rPr>
              <a:t> en  kuilgras.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1500 kg kuilgras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2000 kg snijmaïs</a:t>
            </a:r>
          </a:p>
          <a:p>
            <a:pPr lvl="2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Kuilgras 45% droge stof</a:t>
            </a:r>
          </a:p>
          <a:p>
            <a:pPr lvl="2">
              <a:buFont typeface="Arial" pitchFamily="34" charset="0"/>
              <a:buChar char="•"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Snijmaïs 33% droge stof</a:t>
            </a:r>
          </a:p>
          <a:p>
            <a:pPr lvl="2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 Hoeveel droge stof gaat er in de </a:t>
            </a:r>
          </a:p>
          <a:p>
            <a:pPr lvl="2"/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err="1" smtClean="0">
                <a:latin typeface="Arial" pitchFamily="34" charset="0"/>
                <a:cs typeface="Arial" pitchFamily="34" charset="0"/>
              </a:rPr>
              <a:t>voermengwagen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Droge stof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39552" y="2204864"/>
            <a:ext cx="757130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1500 kg kuilgras , 45 % droge stof</a:t>
            </a:r>
          </a:p>
          <a:p>
            <a:pPr lvl="2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1500/100 * 45 = 675 kg droge stof</a:t>
            </a:r>
          </a:p>
          <a:p>
            <a:pPr lvl="2"/>
            <a:r>
              <a:rPr lang="nl-NL" sz="2800" dirty="0">
                <a:latin typeface="Arial" pitchFamily="34" charset="0"/>
                <a:cs typeface="Arial" pitchFamily="34" charset="0"/>
              </a:rPr>
              <a:t> 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2000 kg snijmaïs, 33% droge stof</a:t>
            </a:r>
          </a:p>
          <a:p>
            <a:pPr lvl="2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2000/100 * 33 = 660 kg droge stof</a:t>
            </a:r>
          </a:p>
          <a:p>
            <a:pPr lvl="2">
              <a:buFont typeface="Arial" pitchFamily="34" charset="0"/>
              <a:buChar char="•"/>
            </a:pP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Samen 675 + 660 = 1335 kg droge stof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317</TotalTime>
  <Words>513</Words>
  <Application>Microsoft Office PowerPoint</Application>
  <PresentationFormat>Diavoorstelling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Module</vt:lpstr>
      <vt:lpstr>Voeding melkvee</vt:lpstr>
      <vt:lpstr>Dia 2</vt:lpstr>
      <vt:lpstr>Pens van de koe</vt:lpstr>
      <vt:lpstr>Droge stof</vt:lpstr>
      <vt:lpstr>Droge stof</vt:lpstr>
      <vt:lpstr>Droge stof</vt:lpstr>
      <vt:lpstr>Droge stof</vt:lpstr>
      <vt:lpstr>Droge stof</vt:lpstr>
      <vt:lpstr>Droge stof</vt:lpstr>
      <vt:lpstr>Opname droge stof</vt:lpstr>
      <vt:lpstr>Opname droge stof</vt:lpstr>
      <vt:lpstr>Opname droge stof</vt:lpstr>
      <vt:lpstr>Energiebehoefte melkkoe</vt:lpstr>
      <vt:lpstr>Energiebehoefte melkkoe onderhoud</vt:lpstr>
      <vt:lpstr>Energiebehoefte melkkoe productie</vt:lpstr>
      <vt:lpstr>Totale droge stof opname </vt:lpstr>
      <vt:lpstr>Totale droge stof opname </vt:lpstr>
      <vt:lpstr>Voeropname capaciteit</vt:lpstr>
      <vt:lpstr>Verzadigingswaarde</vt:lpstr>
      <vt:lpstr>Voeropname capaciteit</vt:lpstr>
      <vt:lpstr>Voeropname capaciteit</vt:lpstr>
      <vt:lpstr>Voeropname capaciteit</vt:lpstr>
      <vt:lpstr>Totale droge stofopname</vt:lpstr>
    </vt:vector>
  </TitlesOfParts>
  <Company>AOC Oost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 melkvee</dc:title>
  <dc:creator>aoc</dc:creator>
  <cp:lastModifiedBy>aoc</cp:lastModifiedBy>
  <cp:revision>10</cp:revision>
  <dcterms:created xsi:type="dcterms:W3CDTF">2011-09-30T13:28:26Z</dcterms:created>
  <dcterms:modified xsi:type="dcterms:W3CDTF">2011-11-21T13:10:59Z</dcterms:modified>
</cp:coreProperties>
</file>